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18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2871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1479233"/>
            <a:ext cx="7415927" cy="300609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890"/>
              </a:lnSpc>
              <a:buNone/>
            </a:pPr>
            <a:r>
              <a:rPr lang="en-US" sz="6312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Introdução à Inteligência Artificial</a:t>
            </a:r>
            <a:endParaRPr lang="en-US" sz="6312" dirty="0"/>
          </a:p>
        </p:txBody>
      </p:sp>
      <p:sp>
        <p:nvSpPr>
          <p:cNvPr id="6" name="Text 2"/>
          <p:cNvSpPr/>
          <p:nvPr/>
        </p:nvSpPr>
        <p:spPr>
          <a:xfrm>
            <a:off x="6350437" y="4855607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Inteligência Artificial (IA) é um campo da ciência da computação que busca criar máquinas inteligentes capazes de realizar tarefas que normalmente requerem inteligência humana.</a:t>
            </a:r>
            <a:endParaRPr lang="en-US" sz="1944" dirty="0"/>
          </a:p>
        </p:txBody>
      </p:sp>
      <p:sp>
        <p:nvSpPr>
          <p:cNvPr id="8" name="Text 4"/>
          <p:cNvSpPr/>
          <p:nvPr/>
        </p:nvSpPr>
        <p:spPr>
          <a:xfrm>
            <a:off x="6477595" y="6485573"/>
            <a:ext cx="140613" cy="975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768"/>
              </a:lnSpc>
              <a:buNone/>
            </a:pPr>
            <a:r>
              <a:rPr lang="en-US" sz="768" dirty="0">
                <a:solidFill>
                  <a:srgbClr val="3C3838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</a:t>
            </a:r>
            <a:endParaRPr lang="en-US" sz="768" dirty="0"/>
          </a:p>
        </p:txBody>
      </p:sp>
      <p:sp>
        <p:nvSpPr>
          <p:cNvPr id="9" name="Text 5"/>
          <p:cNvSpPr/>
          <p:nvPr/>
        </p:nvSpPr>
        <p:spPr>
          <a:xfrm>
            <a:off x="6350437" y="7190363"/>
            <a:ext cx="2317433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by Murillo Adachi</a:t>
            </a:r>
            <a:endParaRPr lang="en-US" sz="243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904875" y="731520"/>
            <a:ext cx="5584269" cy="6057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771"/>
              </a:lnSpc>
              <a:buNone/>
            </a:pPr>
            <a:r>
              <a:rPr lang="en-US" sz="381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Breve história da IA</a:t>
            </a:r>
            <a:endParaRPr lang="en-US" sz="3817" dirty="0"/>
          </a:p>
        </p:txBody>
      </p:sp>
      <p:sp>
        <p:nvSpPr>
          <p:cNvPr id="7" name="Text 3"/>
          <p:cNvSpPr/>
          <p:nvPr/>
        </p:nvSpPr>
        <p:spPr>
          <a:xfrm>
            <a:off x="904875" y="1646277"/>
            <a:ext cx="12820531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95"/>
              </a:lnSpc>
              <a:buNone/>
            </a:pPr>
            <a:r>
              <a:rPr lang="en-US" sz="1622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história da IA remonta aos anos 1950, com o desenvolvimento dos primeiros computadores e o surgimento do conceito de inteligência artificial.</a:t>
            </a:r>
            <a:endParaRPr lang="en-US" sz="1622" dirty="0"/>
          </a:p>
        </p:txBody>
      </p:sp>
      <p:sp>
        <p:nvSpPr>
          <p:cNvPr id="8" name="Shape 4"/>
          <p:cNvSpPr/>
          <p:nvPr/>
        </p:nvSpPr>
        <p:spPr>
          <a:xfrm>
            <a:off x="1202412" y="2207538"/>
            <a:ext cx="22860" cy="5290423"/>
          </a:xfrm>
          <a:prstGeom prst="roundRect">
            <a:avLst>
              <a:gd name="adj" fmla="val 135171"/>
            </a:avLst>
          </a:prstGeom>
          <a:solidFill>
            <a:srgbClr val="49606E"/>
          </a:solidFill>
          <a:ln/>
        </p:spPr>
      </p:sp>
      <p:sp>
        <p:nvSpPr>
          <p:cNvPr id="9" name="Shape 5"/>
          <p:cNvSpPr/>
          <p:nvPr/>
        </p:nvSpPr>
        <p:spPr>
          <a:xfrm>
            <a:off x="1422678" y="2659499"/>
            <a:ext cx="720923" cy="22860"/>
          </a:xfrm>
          <a:prstGeom prst="roundRect">
            <a:avLst>
              <a:gd name="adj" fmla="val 135171"/>
            </a:avLst>
          </a:prstGeom>
          <a:solidFill>
            <a:srgbClr val="49606E"/>
          </a:solidFill>
          <a:ln/>
        </p:spPr>
      </p:sp>
      <p:sp>
        <p:nvSpPr>
          <p:cNvPr id="10" name="Shape 6"/>
          <p:cNvSpPr/>
          <p:nvPr/>
        </p:nvSpPr>
        <p:spPr>
          <a:xfrm>
            <a:off x="982147" y="2439233"/>
            <a:ext cx="463391" cy="46339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1" name="Text 7"/>
          <p:cNvSpPr/>
          <p:nvPr/>
        </p:nvSpPr>
        <p:spPr>
          <a:xfrm>
            <a:off x="1145262" y="2525435"/>
            <a:ext cx="137041" cy="2908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0"/>
              </a:lnSpc>
              <a:buNone/>
            </a:pPr>
            <a:r>
              <a:rPr lang="en-US" sz="229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290" dirty="0"/>
          </a:p>
        </p:txBody>
      </p:sp>
      <p:sp>
        <p:nvSpPr>
          <p:cNvPr id="12" name="Text 8"/>
          <p:cNvSpPr/>
          <p:nvPr/>
        </p:nvSpPr>
        <p:spPr>
          <a:xfrm>
            <a:off x="2346841" y="2413516"/>
            <a:ext cx="2423517" cy="3030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5"/>
              </a:lnSpc>
              <a:buNone/>
            </a:pPr>
            <a:r>
              <a:rPr lang="en-US" sz="190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1950</a:t>
            </a:r>
            <a:endParaRPr lang="en-US" sz="1908" dirty="0"/>
          </a:p>
        </p:txBody>
      </p:sp>
      <p:sp>
        <p:nvSpPr>
          <p:cNvPr id="13" name="Text 9"/>
          <p:cNvSpPr/>
          <p:nvPr/>
        </p:nvSpPr>
        <p:spPr>
          <a:xfrm>
            <a:off x="2346841" y="2840117"/>
            <a:ext cx="11378565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5"/>
              </a:lnSpc>
              <a:buNone/>
            </a:pPr>
            <a:r>
              <a:rPr lang="en-US" sz="1622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Alan Turing propôs o Teste de Turing para avaliar a inteligência de uma máquina.</a:t>
            </a:r>
            <a:endParaRPr lang="en-US" sz="1622" dirty="0"/>
          </a:p>
        </p:txBody>
      </p:sp>
      <p:sp>
        <p:nvSpPr>
          <p:cNvPr id="14" name="Shape 10"/>
          <p:cNvSpPr/>
          <p:nvPr/>
        </p:nvSpPr>
        <p:spPr>
          <a:xfrm>
            <a:off x="1422678" y="4033599"/>
            <a:ext cx="720923" cy="22860"/>
          </a:xfrm>
          <a:prstGeom prst="roundRect">
            <a:avLst>
              <a:gd name="adj" fmla="val 135171"/>
            </a:avLst>
          </a:prstGeom>
          <a:solidFill>
            <a:srgbClr val="49606E"/>
          </a:solidFill>
          <a:ln/>
        </p:spPr>
      </p:sp>
      <p:sp>
        <p:nvSpPr>
          <p:cNvPr id="15" name="Shape 11"/>
          <p:cNvSpPr/>
          <p:nvPr/>
        </p:nvSpPr>
        <p:spPr>
          <a:xfrm>
            <a:off x="982147" y="3813334"/>
            <a:ext cx="463391" cy="46339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6" name="Text 12"/>
          <p:cNvSpPr/>
          <p:nvPr/>
        </p:nvSpPr>
        <p:spPr>
          <a:xfrm>
            <a:off x="1099066" y="3899535"/>
            <a:ext cx="229433" cy="2908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0"/>
              </a:lnSpc>
              <a:buNone/>
            </a:pPr>
            <a:r>
              <a:rPr lang="en-US" sz="229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290" dirty="0"/>
          </a:p>
        </p:txBody>
      </p:sp>
      <p:sp>
        <p:nvSpPr>
          <p:cNvPr id="17" name="Text 13"/>
          <p:cNvSpPr/>
          <p:nvPr/>
        </p:nvSpPr>
        <p:spPr>
          <a:xfrm>
            <a:off x="2346841" y="3787616"/>
            <a:ext cx="2423517" cy="3030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5"/>
              </a:lnSpc>
              <a:buNone/>
            </a:pPr>
            <a:r>
              <a:rPr lang="en-US" sz="190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1956</a:t>
            </a:r>
            <a:endParaRPr lang="en-US" sz="1908" dirty="0"/>
          </a:p>
        </p:txBody>
      </p:sp>
      <p:sp>
        <p:nvSpPr>
          <p:cNvPr id="18" name="Text 14"/>
          <p:cNvSpPr/>
          <p:nvPr/>
        </p:nvSpPr>
        <p:spPr>
          <a:xfrm>
            <a:off x="2346841" y="4214217"/>
            <a:ext cx="11378565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5"/>
              </a:lnSpc>
              <a:buNone/>
            </a:pPr>
            <a:r>
              <a:rPr lang="en-US" sz="1622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Conferência de Dartmouth é considerada o marco inicial da IA como um campo de pesquisa.</a:t>
            </a:r>
            <a:endParaRPr lang="en-US" sz="1622" dirty="0"/>
          </a:p>
        </p:txBody>
      </p:sp>
      <p:sp>
        <p:nvSpPr>
          <p:cNvPr id="19" name="Shape 15"/>
          <p:cNvSpPr/>
          <p:nvPr/>
        </p:nvSpPr>
        <p:spPr>
          <a:xfrm>
            <a:off x="1422678" y="5407700"/>
            <a:ext cx="720923" cy="22860"/>
          </a:xfrm>
          <a:prstGeom prst="roundRect">
            <a:avLst>
              <a:gd name="adj" fmla="val 135171"/>
            </a:avLst>
          </a:prstGeom>
          <a:solidFill>
            <a:srgbClr val="49606E"/>
          </a:solidFill>
          <a:ln/>
        </p:spPr>
      </p:sp>
      <p:sp>
        <p:nvSpPr>
          <p:cNvPr id="20" name="Shape 16"/>
          <p:cNvSpPr/>
          <p:nvPr/>
        </p:nvSpPr>
        <p:spPr>
          <a:xfrm>
            <a:off x="982147" y="5187434"/>
            <a:ext cx="463391" cy="46339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1" name="Text 17"/>
          <p:cNvSpPr/>
          <p:nvPr/>
        </p:nvSpPr>
        <p:spPr>
          <a:xfrm>
            <a:off x="1096923" y="5273635"/>
            <a:ext cx="233839" cy="2908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0"/>
              </a:lnSpc>
              <a:buNone/>
            </a:pPr>
            <a:r>
              <a:rPr lang="en-US" sz="229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290" dirty="0"/>
          </a:p>
        </p:txBody>
      </p:sp>
      <p:sp>
        <p:nvSpPr>
          <p:cNvPr id="22" name="Text 18"/>
          <p:cNvSpPr/>
          <p:nvPr/>
        </p:nvSpPr>
        <p:spPr>
          <a:xfrm>
            <a:off x="2346841" y="5161717"/>
            <a:ext cx="2423517" cy="3030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5"/>
              </a:lnSpc>
              <a:buNone/>
            </a:pPr>
            <a:r>
              <a:rPr lang="en-US" sz="190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1960-1970</a:t>
            </a:r>
            <a:endParaRPr lang="en-US" sz="1908" dirty="0"/>
          </a:p>
        </p:txBody>
      </p:sp>
      <p:sp>
        <p:nvSpPr>
          <p:cNvPr id="23" name="Text 19"/>
          <p:cNvSpPr/>
          <p:nvPr/>
        </p:nvSpPr>
        <p:spPr>
          <a:xfrm>
            <a:off x="2346841" y="5588318"/>
            <a:ext cx="11378565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5"/>
              </a:lnSpc>
              <a:buNone/>
            </a:pPr>
            <a:r>
              <a:rPr lang="en-US" sz="1622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IA se desenvolveu com foco em lógica e representação de conhecimento.</a:t>
            </a:r>
            <a:endParaRPr lang="en-US" sz="1622" dirty="0"/>
          </a:p>
        </p:txBody>
      </p:sp>
      <p:sp>
        <p:nvSpPr>
          <p:cNvPr id="24" name="Shape 20"/>
          <p:cNvSpPr/>
          <p:nvPr/>
        </p:nvSpPr>
        <p:spPr>
          <a:xfrm>
            <a:off x="1422678" y="6781800"/>
            <a:ext cx="720923" cy="22860"/>
          </a:xfrm>
          <a:prstGeom prst="roundRect">
            <a:avLst>
              <a:gd name="adj" fmla="val 135171"/>
            </a:avLst>
          </a:prstGeom>
          <a:solidFill>
            <a:srgbClr val="49606E"/>
          </a:solidFill>
          <a:ln/>
        </p:spPr>
      </p:sp>
      <p:sp>
        <p:nvSpPr>
          <p:cNvPr id="25" name="Shape 21"/>
          <p:cNvSpPr/>
          <p:nvPr/>
        </p:nvSpPr>
        <p:spPr>
          <a:xfrm>
            <a:off x="982147" y="6561534"/>
            <a:ext cx="463391" cy="46339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6" name="Text 22"/>
          <p:cNvSpPr/>
          <p:nvPr/>
        </p:nvSpPr>
        <p:spPr>
          <a:xfrm>
            <a:off x="1097042" y="6647736"/>
            <a:ext cx="233482" cy="29087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90"/>
              </a:lnSpc>
              <a:buNone/>
            </a:pPr>
            <a:r>
              <a:rPr lang="en-US" sz="229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290" dirty="0"/>
          </a:p>
        </p:txBody>
      </p:sp>
      <p:sp>
        <p:nvSpPr>
          <p:cNvPr id="27" name="Text 23"/>
          <p:cNvSpPr/>
          <p:nvPr/>
        </p:nvSpPr>
        <p:spPr>
          <a:xfrm>
            <a:off x="2346841" y="6535817"/>
            <a:ext cx="2423517" cy="30301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85"/>
              </a:lnSpc>
              <a:buNone/>
            </a:pPr>
            <a:r>
              <a:rPr lang="en-US" sz="1908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1980-1990</a:t>
            </a:r>
            <a:endParaRPr lang="en-US" sz="1908" dirty="0"/>
          </a:p>
        </p:txBody>
      </p:sp>
      <p:sp>
        <p:nvSpPr>
          <p:cNvPr id="28" name="Text 24"/>
          <p:cNvSpPr/>
          <p:nvPr/>
        </p:nvSpPr>
        <p:spPr>
          <a:xfrm>
            <a:off x="2346841" y="6962418"/>
            <a:ext cx="11378565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95"/>
              </a:lnSpc>
              <a:buNone/>
            </a:pPr>
            <a:r>
              <a:rPr lang="en-US" sz="1622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IA passou por um período de inverno, com o declínio do financiamento e dos avanços.</a:t>
            </a:r>
            <a:endParaRPr lang="en-US" sz="1622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324255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16027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872621" y="2635448"/>
            <a:ext cx="8885039" cy="1016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02"/>
              </a:lnSpc>
              <a:buNone/>
            </a:pPr>
            <a:r>
              <a:rPr lang="en-US" sz="3202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Avanços significativos na década de 1990</a:t>
            </a:r>
            <a:endParaRPr lang="en-US" sz="3202" dirty="0"/>
          </a:p>
        </p:txBody>
      </p:sp>
      <p:sp>
        <p:nvSpPr>
          <p:cNvPr id="6" name="Text 2"/>
          <p:cNvSpPr/>
          <p:nvPr/>
        </p:nvSpPr>
        <p:spPr>
          <a:xfrm>
            <a:off x="2872621" y="3910965"/>
            <a:ext cx="8885039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década de 1990 testemunhou um ressurgimento da IA, impulsionado por avanços em algoritmos e poder computacional.</a:t>
            </a:r>
            <a:endParaRPr lang="en-US" sz="1361" dirty="0"/>
          </a:p>
        </p:txBody>
      </p:sp>
      <p:sp>
        <p:nvSpPr>
          <p:cNvPr id="7" name="Shape 3"/>
          <p:cNvSpPr/>
          <p:nvPr/>
        </p:nvSpPr>
        <p:spPr>
          <a:xfrm>
            <a:off x="2872621" y="4852749"/>
            <a:ext cx="388739" cy="388739"/>
          </a:xfrm>
          <a:prstGeom prst="roundRect">
            <a:avLst>
              <a:gd name="adj" fmla="val 6669"/>
            </a:avLst>
          </a:prstGeom>
          <a:solidFill>
            <a:srgbClr val="304755"/>
          </a:solidFill>
          <a:ln/>
        </p:spPr>
      </p:sp>
      <p:sp>
        <p:nvSpPr>
          <p:cNvPr id="8" name="Text 4"/>
          <p:cNvSpPr/>
          <p:nvPr/>
        </p:nvSpPr>
        <p:spPr>
          <a:xfrm>
            <a:off x="3009543" y="4925139"/>
            <a:ext cx="114895" cy="243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1"/>
              </a:lnSpc>
              <a:buNone/>
            </a:pPr>
            <a:r>
              <a:rPr lang="en-US" sz="192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1921" dirty="0"/>
          </a:p>
        </p:txBody>
      </p:sp>
      <p:sp>
        <p:nvSpPr>
          <p:cNvPr id="9" name="Text 5"/>
          <p:cNvSpPr/>
          <p:nvPr/>
        </p:nvSpPr>
        <p:spPr>
          <a:xfrm>
            <a:off x="3434120" y="4852749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Redes Neurais</a:t>
            </a:r>
            <a:endParaRPr lang="en-US" sz="1601" dirty="0"/>
          </a:p>
        </p:txBody>
      </p:sp>
      <p:sp>
        <p:nvSpPr>
          <p:cNvPr id="10" name="Text 6"/>
          <p:cNvSpPr/>
          <p:nvPr/>
        </p:nvSpPr>
        <p:spPr>
          <a:xfrm>
            <a:off x="3434120" y="5210532"/>
            <a:ext cx="3794641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desenvolvimento de redes neurais artificiais permitiu o aprendizado de padrões complexos em dados.</a:t>
            </a:r>
            <a:endParaRPr lang="en-US" sz="1361" dirty="0"/>
          </a:p>
        </p:txBody>
      </p:sp>
      <p:sp>
        <p:nvSpPr>
          <p:cNvPr id="11" name="Shape 7"/>
          <p:cNvSpPr/>
          <p:nvPr/>
        </p:nvSpPr>
        <p:spPr>
          <a:xfrm>
            <a:off x="7401520" y="4852749"/>
            <a:ext cx="388739" cy="388739"/>
          </a:xfrm>
          <a:prstGeom prst="roundRect">
            <a:avLst>
              <a:gd name="adj" fmla="val 6669"/>
            </a:avLst>
          </a:prstGeom>
          <a:solidFill>
            <a:srgbClr val="304755"/>
          </a:solidFill>
          <a:ln/>
        </p:spPr>
      </p:sp>
      <p:sp>
        <p:nvSpPr>
          <p:cNvPr id="12" name="Text 8"/>
          <p:cNvSpPr/>
          <p:nvPr/>
        </p:nvSpPr>
        <p:spPr>
          <a:xfrm>
            <a:off x="7499628" y="4925139"/>
            <a:ext cx="192405" cy="243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1"/>
              </a:lnSpc>
              <a:buNone/>
            </a:pPr>
            <a:r>
              <a:rPr lang="en-US" sz="192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1921" dirty="0"/>
          </a:p>
        </p:txBody>
      </p:sp>
      <p:sp>
        <p:nvSpPr>
          <p:cNvPr id="13" name="Text 9"/>
          <p:cNvSpPr/>
          <p:nvPr/>
        </p:nvSpPr>
        <p:spPr>
          <a:xfrm>
            <a:off x="7963019" y="4852749"/>
            <a:ext cx="3175635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Sistemas de Especialistas</a:t>
            </a:r>
            <a:endParaRPr lang="en-US" sz="1601" dirty="0"/>
          </a:p>
        </p:txBody>
      </p:sp>
      <p:sp>
        <p:nvSpPr>
          <p:cNvPr id="14" name="Text 10"/>
          <p:cNvSpPr/>
          <p:nvPr/>
        </p:nvSpPr>
        <p:spPr>
          <a:xfrm>
            <a:off x="7963019" y="5210532"/>
            <a:ext cx="3794641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IA começou a ser aplicada em áreas como diagnóstico médico e análise financeira.</a:t>
            </a:r>
            <a:endParaRPr lang="en-US" sz="1361" dirty="0"/>
          </a:p>
        </p:txBody>
      </p:sp>
      <p:sp>
        <p:nvSpPr>
          <p:cNvPr id="15" name="Shape 11"/>
          <p:cNvSpPr/>
          <p:nvPr/>
        </p:nvSpPr>
        <p:spPr>
          <a:xfrm>
            <a:off x="2872621" y="6407348"/>
            <a:ext cx="388739" cy="388739"/>
          </a:xfrm>
          <a:prstGeom prst="roundRect">
            <a:avLst>
              <a:gd name="adj" fmla="val 6669"/>
            </a:avLst>
          </a:prstGeom>
          <a:solidFill>
            <a:srgbClr val="304755"/>
          </a:solidFill>
          <a:ln/>
        </p:spPr>
      </p:sp>
      <p:sp>
        <p:nvSpPr>
          <p:cNvPr id="16" name="Text 12"/>
          <p:cNvSpPr/>
          <p:nvPr/>
        </p:nvSpPr>
        <p:spPr>
          <a:xfrm>
            <a:off x="2968943" y="6479738"/>
            <a:ext cx="196096" cy="243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1"/>
              </a:lnSpc>
              <a:buNone/>
            </a:pPr>
            <a:r>
              <a:rPr lang="en-US" sz="192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1921" dirty="0"/>
          </a:p>
        </p:txBody>
      </p:sp>
      <p:sp>
        <p:nvSpPr>
          <p:cNvPr id="17" name="Text 13"/>
          <p:cNvSpPr/>
          <p:nvPr/>
        </p:nvSpPr>
        <p:spPr>
          <a:xfrm>
            <a:off x="3434120" y="6407348"/>
            <a:ext cx="3039308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Aprendizado de Máquina</a:t>
            </a:r>
            <a:endParaRPr lang="en-US" sz="1601" dirty="0"/>
          </a:p>
        </p:txBody>
      </p:sp>
      <p:sp>
        <p:nvSpPr>
          <p:cNvPr id="18" name="Text 14"/>
          <p:cNvSpPr/>
          <p:nvPr/>
        </p:nvSpPr>
        <p:spPr>
          <a:xfrm>
            <a:off x="3434120" y="6765131"/>
            <a:ext cx="3794641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aprendizado de máquina, um subcampo da IA, emergiu como uma ferramenta poderosa para analisar e interpretar dados.</a:t>
            </a:r>
            <a:endParaRPr lang="en-US" sz="1361" dirty="0"/>
          </a:p>
        </p:txBody>
      </p:sp>
      <p:sp>
        <p:nvSpPr>
          <p:cNvPr id="19" name="Shape 15"/>
          <p:cNvSpPr/>
          <p:nvPr/>
        </p:nvSpPr>
        <p:spPr>
          <a:xfrm>
            <a:off x="7401520" y="6407348"/>
            <a:ext cx="388739" cy="388739"/>
          </a:xfrm>
          <a:prstGeom prst="roundRect">
            <a:avLst>
              <a:gd name="adj" fmla="val 6669"/>
            </a:avLst>
          </a:prstGeom>
          <a:solidFill>
            <a:srgbClr val="304755"/>
          </a:solidFill>
          <a:ln/>
        </p:spPr>
      </p:sp>
      <p:sp>
        <p:nvSpPr>
          <p:cNvPr id="20" name="Text 16"/>
          <p:cNvSpPr/>
          <p:nvPr/>
        </p:nvSpPr>
        <p:spPr>
          <a:xfrm>
            <a:off x="7497961" y="6479738"/>
            <a:ext cx="195858" cy="243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21"/>
              </a:lnSpc>
              <a:buNone/>
            </a:pPr>
            <a:r>
              <a:rPr lang="en-US" sz="192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1921" dirty="0"/>
          </a:p>
        </p:txBody>
      </p:sp>
      <p:sp>
        <p:nvSpPr>
          <p:cNvPr id="21" name="Text 17"/>
          <p:cNvSpPr/>
          <p:nvPr/>
        </p:nvSpPr>
        <p:spPr>
          <a:xfrm>
            <a:off x="7963019" y="6407348"/>
            <a:ext cx="3794641" cy="50839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Processamento de Linguagem Natural</a:t>
            </a:r>
            <a:endParaRPr lang="en-US" sz="1601" dirty="0"/>
          </a:p>
        </p:txBody>
      </p:sp>
      <p:sp>
        <p:nvSpPr>
          <p:cNvPr id="22" name="Text 18"/>
          <p:cNvSpPr/>
          <p:nvPr/>
        </p:nvSpPr>
        <p:spPr>
          <a:xfrm>
            <a:off x="7963019" y="7019330"/>
            <a:ext cx="3794641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IA começou a ser usada para processar e compreender a linguagem humana, abrindo caminho para chatbots e tradutores automáticos.</a:t>
            </a:r>
            <a:endParaRPr lang="en-US" sz="1361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1096804"/>
            <a:ext cx="12692896" cy="14520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718"/>
              </a:lnSpc>
              <a:buNone/>
            </a:pPr>
            <a:r>
              <a:rPr lang="en-US" sz="4574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Surgimento do aprendizado de máquina</a:t>
            </a:r>
            <a:endParaRPr lang="en-US" sz="4574" dirty="0"/>
          </a:p>
        </p:txBody>
      </p:sp>
      <p:sp>
        <p:nvSpPr>
          <p:cNvPr id="5" name="Text 2"/>
          <p:cNvSpPr/>
          <p:nvPr/>
        </p:nvSpPr>
        <p:spPr>
          <a:xfrm>
            <a:off x="968693" y="3042642"/>
            <a:ext cx="12692896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aprendizado de máquina tornou-se um dos pilares da IA moderna, permitindo que as máquinas aprendessem com dados sem serem explicitamente programadas.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968693" y="4357211"/>
            <a:ext cx="3828931" cy="7262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Aprendizado Supervisionado</a:t>
            </a:r>
            <a:endParaRPr lang="en-US" sz="2287" dirty="0"/>
          </a:p>
        </p:txBody>
      </p:sp>
      <p:sp>
        <p:nvSpPr>
          <p:cNvPr id="7" name="Text 4"/>
          <p:cNvSpPr/>
          <p:nvPr/>
        </p:nvSpPr>
        <p:spPr>
          <a:xfrm>
            <a:off x="968693" y="5330309"/>
            <a:ext cx="382893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Treina modelos com dados rotulados para realizar previsões, como classificação e regressão.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5407462" y="4357211"/>
            <a:ext cx="3828931" cy="7262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Aprendizado Não Supervisionado</a:t>
            </a:r>
            <a:endParaRPr lang="en-US" sz="2287" dirty="0"/>
          </a:p>
        </p:txBody>
      </p:sp>
      <p:sp>
        <p:nvSpPr>
          <p:cNvPr id="9" name="Text 6"/>
          <p:cNvSpPr/>
          <p:nvPr/>
        </p:nvSpPr>
        <p:spPr>
          <a:xfrm>
            <a:off x="5407462" y="5330309"/>
            <a:ext cx="382893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Identifica padrões e estruturas ocultas em dados não rotulados, como agrupamento e redução de dimensionalidade.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9846231" y="4357211"/>
            <a:ext cx="3828931" cy="7262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9"/>
              </a:lnSpc>
              <a:buNone/>
            </a:pPr>
            <a:r>
              <a:rPr lang="en-US" sz="2287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Aprendizado por Reforço</a:t>
            </a:r>
            <a:endParaRPr lang="en-US" sz="2287" dirty="0"/>
          </a:p>
        </p:txBody>
      </p:sp>
      <p:sp>
        <p:nvSpPr>
          <p:cNvPr id="11" name="Text 8"/>
          <p:cNvSpPr/>
          <p:nvPr/>
        </p:nvSpPr>
        <p:spPr>
          <a:xfrm>
            <a:off x="9846231" y="5330309"/>
            <a:ext cx="382893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Treina agentes que aprendem por meio de interações com o ambiente, recebendo recompensas ou penalidades por suas ações.</a:t>
            </a:r>
            <a:endParaRPr lang="en-US" sz="1944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517493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51749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837" y="475178"/>
            <a:ext cx="7934325" cy="1016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02"/>
              </a:lnSpc>
              <a:buNone/>
            </a:pPr>
            <a:r>
              <a:rPr lang="en-US" sz="3202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Impacto da revolução dos dados</a:t>
            </a:r>
            <a:endParaRPr lang="en-US" sz="3202" dirty="0"/>
          </a:p>
        </p:txBody>
      </p:sp>
      <p:sp>
        <p:nvSpPr>
          <p:cNvPr id="6" name="Text 2"/>
          <p:cNvSpPr/>
          <p:nvPr/>
        </p:nvSpPr>
        <p:spPr>
          <a:xfrm>
            <a:off x="604837" y="1750695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explosão de dados gerada pela internet, dispositivos móveis e sensores impulsionou o avanço da IA, fornecendo um volume sem precedentes de dados para treinamento de modelos.</a:t>
            </a:r>
            <a:endParaRPr lang="en-US" sz="1361" dirty="0"/>
          </a:p>
        </p:txBody>
      </p:sp>
      <p:sp>
        <p:nvSpPr>
          <p:cNvPr id="7" name="Shape 3"/>
          <p:cNvSpPr/>
          <p:nvPr/>
        </p:nvSpPr>
        <p:spPr>
          <a:xfrm>
            <a:off x="604837" y="2498169"/>
            <a:ext cx="7934325" cy="1256467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8" name="Text 4"/>
          <p:cNvSpPr/>
          <p:nvPr/>
        </p:nvSpPr>
        <p:spPr>
          <a:xfrm>
            <a:off x="777597" y="2670929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Big Data</a:t>
            </a:r>
            <a:endParaRPr lang="en-US" sz="1601" dirty="0"/>
          </a:p>
        </p:txBody>
      </p:sp>
      <p:sp>
        <p:nvSpPr>
          <p:cNvPr id="9" name="Text 5"/>
          <p:cNvSpPr/>
          <p:nvPr/>
        </p:nvSpPr>
        <p:spPr>
          <a:xfrm>
            <a:off x="777597" y="3028712"/>
            <a:ext cx="758880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volume, variedade e velocidade dos dados exigem novas abordagens para armazenamento, processamento e análise.</a:t>
            </a:r>
            <a:endParaRPr lang="en-US" sz="1361" dirty="0"/>
          </a:p>
        </p:txBody>
      </p:sp>
      <p:sp>
        <p:nvSpPr>
          <p:cNvPr id="10" name="Shape 6"/>
          <p:cNvSpPr/>
          <p:nvPr/>
        </p:nvSpPr>
        <p:spPr>
          <a:xfrm>
            <a:off x="604837" y="3927396"/>
            <a:ext cx="7934325" cy="1256467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11" name="Text 7"/>
          <p:cNvSpPr/>
          <p:nvPr/>
        </p:nvSpPr>
        <p:spPr>
          <a:xfrm>
            <a:off x="777597" y="4100155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Análise Preditiva</a:t>
            </a:r>
            <a:endParaRPr lang="en-US" sz="1601" dirty="0"/>
          </a:p>
        </p:txBody>
      </p:sp>
      <p:sp>
        <p:nvSpPr>
          <p:cNvPr id="12" name="Text 8"/>
          <p:cNvSpPr/>
          <p:nvPr/>
        </p:nvSpPr>
        <p:spPr>
          <a:xfrm>
            <a:off x="777597" y="4457938"/>
            <a:ext cx="758880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IA pode identificar padrões e prever eventos futuros, ajudando a tomar decisões mais eficazes em diversos setores.</a:t>
            </a:r>
            <a:endParaRPr lang="en-US" sz="1361" dirty="0"/>
          </a:p>
        </p:txBody>
      </p:sp>
      <p:sp>
        <p:nvSpPr>
          <p:cNvPr id="13" name="Shape 9"/>
          <p:cNvSpPr/>
          <p:nvPr/>
        </p:nvSpPr>
        <p:spPr>
          <a:xfrm>
            <a:off x="604837" y="5356622"/>
            <a:ext cx="7934325" cy="1256467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14" name="Text 10"/>
          <p:cNvSpPr/>
          <p:nvPr/>
        </p:nvSpPr>
        <p:spPr>
          <a:xfrm>
            <a:off x="777597" y="5529382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Personalização</a:t>
            </a:r>
            <a:endParaRPr lang="en-US" sz="1601" dirty="0"/>
          </a:p>
        </p:txBody>
      </p:sp>
      <p:sp>
        <p:nvSpPr>
          <p:cNvPr id="15" name="Text 11"/>
          <p:cNvSpPr/>
          <p:nvPr/>
        </p:nvSpPr>
        <p:spPr>
          <a:xfrm>
            <a:off x="777597" y="5887164"/>
            <a:ext cx="758880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IA permite a personalização de produtos, serviços e experiências, adaptando-se às necessidades e preferências individuais.</a:t>
            </a:r>
            <a:endParaRPr lang="en-US" sz="1361" dirty="0"/>
          </a:p>
        </p:txBody>
      </p:sp>
      <p:sp>
        <p:nvSpPr>
          <p:cNvPr id="16" name="Shape 12"/>
          <p:cNvSpPr/>
          <p:nvPr/>
        </p:nvSpPr>
        <p:spPr>
          <a:xfrm>
            <a:off x="604837" y="6785848"/>
            <a:ext cx="7934325" cy="1256467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</p:sp>
      <p:sp>
        <p:nvSpPr>
          <p:cNvPr id="17" name="Text 13"/>
          <p:cNvSpPr/>
          <p:nvPr/>
        </p:nvSpPr>
        <p:spPr>
          <a:xfrm>
            <a:off x="777597" y="6958608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Automação</a:t>
            </a:r>
            <a:endParaRPr lang="en-US" sz="1601" dirty="0"/>
          </a:p>
        </p:txBody>
      </p:sp>
      <p:sp>
        <p:nvSpPr>
          <p:cNvPr id="18" name="Text 14"/>
          <p:cNvSpPr/>
          <p:nvPr/>
        </p:nvSpPr>
        <p:spPr>
          <a:xfrm>
            <a:off x="777597" y="7316391"/>
            <a:ext cx="7588806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IA automatiza tarefas repetitivas e complexas, liberando os humanos para se concentrarem em trabalhos mais criativos e estratégicos.</a:t>
            </a:r>
            <a:endParaRPr lang="en-US" sz="136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96873" y="1318379"/>
            <a:ext cx="7750254" cy="1171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612"/>
              </a:lnSpc>
              <a:buNone/>
            </a:pPr>
            <a:r>
              <a:rPr lang="en-US" sz="3689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Desenvolvimento de redes neurais profundas</a:t>
            </a:r>
            <a:endParaRPr lang="en-US" sz="3689" dirty="0"/>
          </a:p>
        </p:txBody>
      </p:sp>
      <p:sp>
        <p:nvSpPr>
          <p:cNvPr id="6" name="Text 2"/>
          <p:cNvSpPr/>
          <p:nvPr/>
        </p:nvSpPr>
        <p:spPr>
          <a:xfrm>
            <a:off x="696873" y="2788087"/>
            <a:ext cx="7750254" cy="9558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9"/>
              </a:lnSpc>
              <a:buNone/>
            </a:pPr>
            <a:r>
              <a:rPr lang="en-US" sz="156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Redes neurais profundas, com múltiplas camadas de neurônios, revolucionaram a IA, alcançando resultados impressionantes em áreas como visão computacional, processamento de linguagem natural e reconhecimento de voz.</a:t>
            </a:r>
            <a:endParaRPr lang="en-US" sz="1568" dirty="0"/>
          </a:p>
        </p:txBody>
      </p:sp>
      <p:sp>
        <p:nvSpPr>
          <p:cNvPr id="7" name="Shape 3"/>
          <p:cNvSpPr/>
          <p:nvPr/>
        </p:nvSpPr>
        <p:spPr>
          <a:xfrm>
            <a:off x="696873" y="3967877"/>
            <a:ext cx="7750254" cy="2943225"/>
          </a:xfrm>
          <a:prstGeom prst="roundRect">
            <a:avLst>
              <a:gd name="adj" fmla="val 101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704493" y="3975497"/>
            <a:ext cx="7735014" cy="5726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903565" y="4102537"/>
            <a:ext cx="3465552" cy="318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9"/>
              </a:lnSpc>
              <a:buNone/>
            </a:pPr>
            <a:r>
              <a:rPr lang="en-US" sz="156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Vantagens</a:t>
            </a:r>
            <a:endParaRPr lang="en-US" sz="1568" dirty="0"/>
          </a:p>
        </p:txBody>
      </p:sp>
      <p:sp>
        <p:nvSpPr>
          <p:cNvPr id="10" name="Text 6"/>
          <p:cNvSpPr/>
          <p:nvPr/>
        </p:nvSpPr>
        <p:spPr>
          <a:xfrm>
            <a:off x="4774883" y="4102537"/>
            <a:ext cx="3465552" cy="318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9"/>
              </a:lnSpc>
              <a:buNone/>
            </a:pPr>
            <a:r>
              <a:rPr lang="en-US" sz="156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Desvantagens</a:t>
            </a:r>
            <a:endParaRPr lang="en-US" sz="1568" dirty="0"/>
          </a:p>
        </p:txBody>
      </p:sp>
      <p:sp>
        <p:nvSpPr>
          <p:cNvPr id="11" name="Shape 7"/>
          <p:cNvSpPr/>
          <p:nvPr/>
        </p:nvSpPr>
        <p:spPr>
          <a:xfrm>
            <a:off x="704493" y="4548187"/>
            <a:ext cx="7735014" cy="5726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903565" y="4675227"/>
            <a:ext cx="3465552" cy="318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9"/>
              </a:lnSpc>
              <a:buNone/>
            </a:pPr>
            <a:r>
              <a:rPr lang="en-US" sz="156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Alto poder de aprendizado</a:t>
            </a:r>
            <a:endParaRPr lang="en-US" sz="1568" dirty="0"/>
          </a:p>
        </p:txBody>
      </p:sp>
      <p:sp>
        <p:nvSpPr>
          <p:cNvPr id="13" name="Text 9"/>
          <p:cNvSpPr/>
          <p:nvPr/>
        </p:nvSpPr>
        <p:spPr>
          <a:xfrm>
            <a:off x="4774883" y="4675227"/>
            <a:ext cx="3465552" cy="318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9"/>
              </a:lnSpc>
              <a:buNone/>
            </a:pPr>
            <a:r>
              <a:rPr lang="en-US" sz="156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Requerem grande quantidade de dados</a:t>
            </a:r>
            <a:endParaRPr lang="en-US" sz="1568" dirty="0"/>
          </a:p>
        </p:txBody>
      </p:sp>
      <p:sp>
        <p:nvSpPr>
          <p:cNvPr id="14" name="Shape 10"/>
          <p:cNvSpPr/>
          <p:nvPr/>
        </p:nvSpPr>
        <p:spPr>
          <a:xfrm>
            <a:off x="704493" y="5120878"/>
            <a:ext cx="7735014" cy="89130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903565" y="5247918"/>
            <a:ext cx="3465552" cy="6372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9"/>
              </a:lnSpc>
              <a:buNone/>
            </a:pPr>
            <a:r>
              <a:rPr lang="en-US" sz="156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Capacidade de lidar com dados complexos</a:t>
            </a:r>
            <a:endParaRPr lang="en-US" sz="1568" dirty="0"/>
          </a:p>
        </p:txBody>
      </p:sp>
      <p:sp>
        <p:nvSpPr>
          <p:cNvPr id="16" name="Text 12"/>
          <p:cNvSpPr/>
          <p:nvPr/>
        </p:nvSpPr>
        <p:spPr>
          <a:xfrm>
            <a:off x="4774883" y="5247918"/>
            <a:ext cx="3465552" cy="6372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9"/>
              </a:lnSpc>
              <a:buNone/>
            </a:pPr>
            <a:r>
              <a:rPr lang="en-US" sz="156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Podem ser complexas e difíceis de interpretar</a:t>
            </a:r>
            <a:endParaRPr lang="en-US" sz="1568" dirty="0"/>
          </a:p>
        </p:txBody>
      </p:sp>
      <p:sp>
        <p:nvSpPr>
          <p:cNvPr id="17" name="Shape 13"/>
          <p:cNvSpPr/>
          <p:nvPr/>
        </p:nvSpPr>
        <p:spPr>
          <a:xfrm>
            <a:off x="704493" y="6012180"/>
            <a:ext cx="7735014" cy="89130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903565" y="6139220"/>
            <a:ext cx="3465552" cy="6372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9"/>
              </a:lnSpc>
              <a:buNone/>
            </a:pPr>
            <a:r>
              <a:rPr lang="en-US" sz="156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Boa performance em tarefas desafiadoras</a:t>
            </a:r>
            <a:endParaRPr lang="en-US" sz="1568" dirty="0"/>
          </a:p>
        </p:txBody>
      </p:sp>
      <p:sp>
        <p:nvSpPr>
          <p:cNvPr id="19" name="Text 15"/>
          <p:cNvSpPr/>
          <p:nvPr/>
        </p:nvSpPr>
        <p:spPr>
          <a:xfrm>
            <a:off x="4774883" y="6139220"/>
            <a:ext cx="3465552" cy="6372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9"/>
              </a:lnSpc>
              <a:buNone/>
            </a:pPr>
            <a:r>
              <a:rPr lang="en-US" sz="1568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Podem ser computacionalmente intensivas</a:t>
            </a:r>
            <a:endParaRPr lang="en-US" sz="1568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837" y="476488"/>
            <a:ext cx="7934325" cy="1016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02"/>
              </a:lnSpc>
              <a:buNone/>
            </a:pPr>
            <a:r>
              <a:rPr lang="en-US" sz="3202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Aplicações práticas da IA em diversas indústrias</a:t>
            </a:r>
            <a:endParaRPr lang="en-US" sz="3202" dirty="0"/>
          </a:p>
        </p:txBody>
      </p:sp>
      <p:sp>
        <p:nvSpPr>
          <p:cNvPr id="6" name="Text 2"/>
          <p:cNvSpPr/>
          <p:nvPr/>
        </p:nvSpPr>
        <p:spPr>
          <a:xfrm>
            <a:off x="604837" y="1752005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IA está transformando diversos setores, desde a saúde e finanças até a manufatura e transporte.</a:t>
            </a:r>
            <a:endParaRPr lang="en-US" sz="1361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2222897"/>
            <a:ext cx="864037" cy="138255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28073" y="2395657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Saúde</a:t>
            </a:r>
            <a:endParaRPr lang="en-US" sz="1601" dirty="0"/>
          </a:p>
        </p:txBody>
      </p:sp>
      <p:sp>
        <p:nvSpPr>
          <p:cNvPr id="9" name="Text 4"/>
          <p:cNvSpPr/>
          <p:nvPr/>
        </p:nvSpPr>
        <p:spPr>
          <a:xfrm>
            <a:off x="1728073" y="2753439"/>
            <a:ext cx="681108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Diagnóstico médico, detecção precoce de doenças, tratamento personalizado.</a:t>
            </a:r>
            <a:endParaRPr lang="en-US" sz="136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3605451"/>
            <a:ext cx="864037" cy="138255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28073" y="3778210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Finanças</a:t>
            </a:r>
            <a:endParaRPr lang="en-US" sz="1601" dirty="0"/>
          </a:p>
        </p:txBody>
      </p:sp>
      <p:sp>
        <p:nvSpPr>
          <p:cNvPr id="12" name="Text 6"/>
          <p:cNvSpPr/>
          <p:nvPr/>
        </p:nvSpPr>
        <p:spPr>
          <a:xfrm>
            <a:off x="1728073" y="4135993"/>
            <a:ext cx="681108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Detecção de fraudes, análise de investimentos, gestão de riscos.</a:t>
            </a:r>
            <a:endParaRPr lang="en-US" sz="136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4988004"/>
            <a:ext cx="864037" cy="138255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728073" y="5160764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Manufatura</a:t>
            </a:r>
            <a:endParaRPr lang="en-US" sz="1601" dirty="0"/>
          </a:p>
        </p:txBody>
      </p:sp>
      <p:sp>
        <p:nvSpPr>
          <p:cNvPr id="15" name="Text 8"/>
          <p:cNvSpPr/>
          <p:nvPr/>
        </p:nvSpPr>
        <p:spPr>
          <a:xfrm>
            <a:off x="1728073" y="5518547"/>
            <a:ext cx="681108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Automação de processos, otimização de produção, controle de qualidade.</a:t>
            </a:r>
            <a:endParaRPr lang="en-US" sz="1361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4837" y="6370558"/>
            <a:ext cx="864037" cy="1382554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728073" y="6543318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Transporte</a:t>
            </a:r>
            <a:endParaRPr lang="en-US" sz="1601" dirty="0"/>
          </a:p>
        </p:txBody>
      </p:sp>
      <p:sp>
        <p:nvSpPr>
          <p:cNvPr id="18" name="Text 10"/>
          <p:cNvSpPr/>
          <p:nvPr/>
        </p:nvSpPr>
        <p:spPr>
          <a:xfrm>
            <a:off x="1728073" y="6901101"/>
            <a:ext cx="6811089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Veículos autônomos, otimização de rotas, gestão de tráfego.</a:t>
            </a:r>
            <a:endParaRPr lang="en-US" sz="136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484876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94848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1238" y="475178"/>
            <a:ext cx="7934325" cy="1016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002"/>
              </a:lnSpc>
              <a:buNone/>
            </a:pPr>
            <a:r>
              <a:rPr lang="en-US" sz="3202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 IA no mundo atual e sua popularização</a:t>
            </a:r>
            <a:endParaRPr lang="en-US" sz="3202" dirty="0"/>
          </a:p>
        </p:txBody>
      </p:sp>
      <p:sp>
        <p:nvSpPr>
          <p:cNvPr id="6" name="Text 2"/>
          <p:cNvSpPr/>
          <p:nvPr/>
        </p:nvSpPr>
        <p:spPr>
          <a:xfrm>
            <a:off x="6091238" y="1750695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IA se tornou parte da vida cotidiana, presente em smartphones, assistentes virtuais, plataformas de streaming e muito mais.</a:t>
            </a:r>
            <a:endParaRPr lang="en-US" sz="1361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2498169"/>
            <a:ext cx="431959" cy="4319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91238" y="3102888"/>
            <a:ext cx="2448520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Assistentes Virtuais</a:t>
            </a:r>
            <a:endParaRPr lang="en-US" sz="1601" dirty="0"/>
          </a:p>
        </p:txBody>
      </p:sp>
      <p:sp>
        <p:nvSpPr>
          <p:cNvPr id="9" name="Text 4"/>
          <p:cNvSpPr/>
          <p:nvPr/>
        </p:nvSpPr>
        <p:spPr>
          <a:xfrm>
            <a:off x="6091238" y="3460671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Siri, Alexa e Google Assistant facilitam a vida com comandos de voz e tarefas automatizadas.</a:t>
            </a:r>
            <a:endParaRPr lang="en-US" sz="136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1238" y="4255651"/>
            <a:ext cx="431959" cy="4319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91238" y="4860369"/>
            <a:ext cx="2455188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Comércio Eletrônico</a:t>
            </a:r>
            <a:endParaRPr lang="en-US" sz="1601" dirty="0"/>
          </a:p>
        </p:txBody>
      </p:sp>
      <p:sp>
        <p:nvSpPr>
          <p:cNvPr id="12" name="Text 6"/>
          <p:cNvSpPr/>
          <p:nvPr/>
        </p:nvSpPr>
        <p:spPr>
          <a:xfrm>
            <a:off x="6091238" y="5218152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IA personaliza recomendações de produtos e oferece experiências de compra otimizadas.</a:t>
            </a:r>
            <a:endParaRPr lang="en-US" sz="136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1238" y="6013133"/>
            <a:ext cx="431959" cy="4319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91238" y="6617851"/>
            <a:ext cx="2475905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Veículos Autônomos</a:t>
            </a:r>
            <a:endParaRPr lang="en-US" sz="1601" dirty="0"/>
          </a:p>
        </p:txBody>
      </p:sp>
      <p:sp>
        <p:nvSpPr>
          <p:cNvPr id="15" name="Text 8"/>
          <p:cNvSpPr/>
          <p:nvPr/>
        </p:nvSpPr>
        <p:spPr>
          <a:xfrm>
            <a:off x="6091238" y="6975634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Os carros autônomos prometem revolucionar o transporte, aumentando a segurança e a eficiência.</a:t>
            </a:r>
            <a:endParaRPr lang="en-US" sz="1361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91238" y="7770614"/>
            <a:ext cx="431959" cy="431959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091238" y="8375332"/>
            <a:ext cx="2033111" cy="2541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01"/>
              </a:lnSpc>
              <a:buNone/>
            </a:pPr>
            <a:r>
              <a:rPr lang="en-US" sz="1601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Redes Sociais</a:t>
            </a:r>
            <a:endParaRPr lang="en-US" sz="1601" dirty="0"/>
          </a:p>
        </p:txBody>
      </p:sp>
      <p:sp>
        <p:nvSpPr>
          <p:cNvPr id="18" name="Text 10"/>
          <p:cNvSpPr/>
          <p:nvPr/>
        </p:nvSpPr>
        <p:spPr>
          <a:xfrm>
            <a:off x="6091238" y="8733115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IA alimenta algoritmos de recomendação, personalizando o conteúdo que vemos nas redes sociais.</a:t>
            </a:r>
            <a:endParaRPr lang="en-US" sz="136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709</Words>
  <Application>Microsoft Office PowerPoint</Application>
  <PresentationFormat>Personalizar</PresentationFormat>
  <Paragraphs>88</Paragraphs>
  <Slides>8</Slides>
  <Notes>8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Cabin</vt:lpstr>
      <vt:lpstr>Calibri</vt:lpstr>
      <vt:lpstr>Unbounded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Murillo Adachi</cp:lastModifiedBy>
  <cp:revision>2</cp:revision>
  <dcterms:created xsi:type="dcterms:W3CDTF">2024-07-31T15:53:09Z</dcterms:created>
  <dcterms:modified xsi:type="dcterms:W3CDTF">2024-07-31T15:56:30Z</dcterms:modified>
</cp:coreProperties>
</file>